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0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7A533755-B4EE-46BE-BD0C-31D0A4C97EDA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DB2A7-7548-4C90-8F25-F9C5574FF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0700A9-AA3B-44B2-923B-17682DC76A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2C4EC-BA5B-4234-B9F4-0E9373651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FD83B-A860-4038-8127-74D3EB0B9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44D66-12BD-444C-AD00-B33833438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95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81015-A1B8-4AEC-A50B-BE11234C9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A0BBF7-DA84-4E5B-B34B-B31A455E16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01130-9092-4ACA-9392-BF6ECBB42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1FD16-A2D1-4BF7-95C8-1AB849D12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BAF8D-AE15-4E8C-860F-7C5CE8690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48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0C248-B60A-4DA6-A2E1-75BFE65C2C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53CD82-22F2-46D1-986A-C22FDB0D5A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20CCD-CDC1-4CE7-8946-7BF79A3E6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A9A08-EE8A-4129-B4E1-BDB960F10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B981B-4C50-4C49-ACE3-4ED2C8E61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35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89AD-1779-4B90-9035-3AD84AC6E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69C99-B764-473D-98DF-610B0CCFA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0244E-11FE-4920-968B-1093666C2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02240-2D1F-488F-9F90-A9B5E20C6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15E2D-B452-44A3-9F40-1154678AA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77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5DE28-B2E7-4BF2-BFB0-01A7DA0CA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665223-AC1E-4B6C-AFE4-5F790A393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2FE5B-6C1B-4D94-AA1C-0F79526D5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C9EE4-0660-4367-B4B4-9FD6A7034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8A293-A73F-4860-A21A-F8C5B53D0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050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07681-A0F4-4D46-A92D-3AB299FFB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7003C-9743-4DF1-88F3-7C0CF0226A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510A11-059B-47B5-B133-E92DCA0A02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698D8C-28CE-4E45-8AB5-A7A41EBF7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63B6A7-1512-4B97-9990-152F96179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5448B6-CCA8-4359-B19B-B6A4A63DF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154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5BDE3-DAED-4E6A-A49A-F430287BE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456BEB-8B13-4460-86DF-570B574B9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83004-B3E6-45FC-AD8D-CEAAAE3DEB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31DA8D-F8AF-4087-B2D9-F69C431890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53A1D8-3CCE-4313-844D-F7F258480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8728FD-0E44-4B54-AFFE-DADA047F0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606ACF-9F95-49B5-84B8-AB3366ED8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0E65FC-E924-4E1B-A78D-C5BCC7EB8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00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56571-50DC-4B6E-9FAC-09AC9B4C6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11DB6D-021C-4D3E-90F1-1DFBF82F7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A51BF4-A9AB-4F99-8727-5B9B835B9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7EFBA9-4E2B-4C91-8CC8-32C47D6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74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FC28B5-F0C5-4A01-8CAF-A53801CB0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54AC10-E7AF-45F5-8C22-52643EDC4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83F08-95C3-4D46-B733-63483CBEE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34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5BC8B-D63F-4654-AAEB-6A48BC914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8A122-5895-454C-A7D2-29C9CD0A5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BD088-BDDA-47AF-B6D9-9F509CC4C1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3665AD-314A-450E-9384-7E5B107FD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E2704-685C-4024-8BCC-69576DC54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2879B-3B8A-4531-8CA4-DAF3F6367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79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D198E-D1FB-446A-B40C-C9150D679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749C1E-B5AF-40D0-A980-CD1576DA61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5D60A2-7F6F-44A7-BB55-3EA5F9ECC7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9AD92F-7D47-4215-98F7-C1A0E7DE3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B259-2F47-4333-AEC6-7F3EA848DD72}" type="datetimeFigureOut">
              <a:rPr lang="en-US" smtClean="0"/>
              <a:t>6/8/2018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FC2FD4-CC0E-4C39-838F-E60E7D6F2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2D20C-C046-461B-AB22-1A42E360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280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957FAB-AFAF-4F2D-BFAD-6995D46FC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C1711-78B8-49EC-8A84-72108CDEC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0EDF1-9C70-4F4D-9BFA-FD25146C80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4B259-2F47-4333-AEC6-7F3EA848DD72}" type="datetimeFigureOut">
              <a:rPr lang="en-US" smtClean="0"/>
              <a:t>6/8/2018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CAE48-C9F8-401D-9AC5-EF2F340946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50589-6404-4A17-A612-FFF7533A86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92AD6-3FB9-48E5-AC55-514FB0BE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705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jpeg"/><Relationship Id="rId39" Type="http://schemas.openxmlformats.org/officeDocument/2006/relationships/image" Target="../media/image38.PNG"/><Relationship Id="rId3" Type="http://schemas.openxmlformats.org/officeDocument/2006/relationships/image" Target="../media/image2.png"/><Relationship Id="rId21" Type="http://schemas.openxmlformats.org/officeDocument/2006/relationships/image" Target="../media/image20.jpeg"/><Relationship Id="rId34" Type="http://schemas.openxmlformats.org/officeDocument/2006/relationships/image" Target="../media/image33.jp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17" Type="http://schemas.openxmlformats.org/officeDocument/2006/relationships/image" Target="../media/image16.png"/><Relationship Id="rId25" Type="http://schemas.openxmlformats.org/officeDocument/2006/relationships/image" Target="../media/image24.jpeg"/><Relationship Id="rId33" Type="http://schemas.openxmlformats.org/officeDocument/2006/relationships/image" Target="../media/image32.jpeg"/><Relationship Id="rId38" Type="http://schemas.openxmlformats.org/officeDocument/2006/relationships/image" Target="../media/image37.JP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jpe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jpeg"/><Relationship Id="rId32" Type="http://schemas.openxmlformats.org/officeDocument/2006/relationships/image" Target="../media/image31.jpe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5" Type="http://schemas.openxmlformats.org/officeDocument/2006/relationships/image" Target="../media/image4.emf"/><Relationship Id="rId15" Type="http://schemas.openxmlformats.org/officeDocument/2006/relationships/image" Target="../media/image14.png"/><Relationship Id="rId23" Type="http://schemas.openxmlformats.org/officeDocument/2006/relationships/image" Target="../media/image22.jpeg"/><Relationship Id="rId28" Type="http://schemas.openxmlformats.org/officeDocument/2006/relationships/image" Target="../media/image27.png"/><Relationship Id="rId36" Type="http://schemas.openxmlformats.org/officeDocument/2006/relationships/image" Target="../media/image35.jp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jpeg"/><Relationship Id="rId4" Type="http://schemas.openxmlformats.org/officeDocument/2006/relationships/image" Target="../media/image3.png"/><Relationship Id="rId9" Type="http://schemas.openxmlformats.org/officeDocument/2006/relationships/image" Target="../media/image8.gif"/><Relationship Id="rId14" Type="http://schemas.openxmlformats.org/officeDocument/2006/relationships/image" Target="../media/image13.png"/><Relationship Id="rId22" Type="http://schemas.openxmlformats.org/officeDocument/2006/relationships/image" Target="../media/image21.jpeg"/><Relationship Id="rId27" Type="http://schemas.openxmlformats.org/officeDocument/2006/relationships/image" Target="../media/image26.jpeg"/><Relationship Id="rId30" Type="http://schemas.openxmlformats.org/officeDocument/2006/relationships/image" Target="../media/image29.jpeg"/><Relationship Id="rId35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A9EE20-7F28-438C-8737-24049A51C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748" y="391370"/>
            <a:ext cx="11410949" cy="616128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  </a:t>
            </a:r>
          </a:p>
          <a:p>
            <a:pPr marL="0" indent="0">
              <a:buNone/>
            </a:pPr>
            <a:endParaRPr lang="en-US" sz="7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2709283-0564-4B2D-BD82-32E2D13ACC8A}"/>
              </a:ext>
            </a:extLst>
          </p:cNvPr>
          <p:cNvSpPr txBox="1">
            <a:spLocks/>
          </p:cNvSpPr>
          <p:nvPr/>
        </p:nvSpPr>
        <p:spPr>
          <a:xfrm>
            <a:off x="901332" y="5005017"/>
            <a:ext cx="1866066" cy="3088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r>
              <a:rPr lang="en-US" sz="1200" b="1" dirty="0">
                <a:solidFill>
                  <a:srgbClr val="7030A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Process Flow Diagram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0E576AF-2C42-416E-8711-8B3A88DBA814}"/>
              </a:ext>
            </a:extLst>
          </p:cNvPr>
          <p:cNvSpPr txBox="1">
            <a:spLocks/>
          </p:cNvSpPr>
          <p:nvPr/>
        </p:nvSpPr>
        <p:spPr>
          <a:xfrm>
            <a:off x="3533152" y="4923475"/>
            <a:ext cx="1009173" cy="12776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200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030C908B-A093-45B2-BB43-787879AC9870}"/>
              </a:ext>
            </a:extLst>
          </p:cNvPr>
          <p:cNvSpPr txBox="1">
            <a:spLocks/>
          </p:cNvSpPr>
          <p:nvPr/>
        </p:nvSpPr>
        <p:spPr>
          <a:xfrm>
            <a:off x="6137018" y="4651190"/>
            <a:ext cx="2426679" cy="16177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3DF7ED9A-8B2A-49B1-8064-1E0CDA532635}"/>
              </a:ext>
            </a:extLst>
          </p:cNvPr>
          <p:cNvSpPr txBox="1">
            <a:spLocks/>
          </p:cNvSpPr>
          <p:nvPr/>
        </p:nvSpPr>
        <p:spPr>
          <a:xfrm>
            <a:off x="8821616" y="5369866"/>
            <a:ext cx="2600655" cy="12517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</a:rPr>
              <a:t>                        </a:t>
            </a:r>
            <a:r>
              <a:rPr lang="en-US" sz="1200" b="1" dirty="0">
                <a:solidFill>
                  <a:srgbClr val="00B050"/>
                </a:solidFill>
              </a:rPr>
              <a:t>Recommendations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</a:rPr>
              <a:t>    </a:t>
            </a:r>
            <a:endParaRPr lang="en-US" sz="1200" b="1" dirty="0">
              <a:solidFill>
                <a:srgbClr val="00B050"/>
              </a:solidFill>
              <a:ea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700" dirty="0">
              <a:ea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700" dirty="0">
                <a:ea typeface="Times New Roman" panose="02020603050405020304" pitchFamily="18" charset="0"/>
              </a:rPr>
              <a:t>Consider below capabilities for future enhancements for multi iteration releases for full blown product</a:t>
            </a:r>
          </a:p>
          <a:p>
            <a:pPr marR="0" lvl="0" fontAlgn="base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ea typeface="Times New Roman" panose="02020603050405020304" pitchFamily="18" charset="0"/>
              </a:rPr>
              <a:t>Plastic, cardboard, paper and glass sensing  are must have capabilities</a:t>
            </a:r>
          </a:p>
          <a:p>
            <a:pPr marR="0" lv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700" dirty="0">
                <a:ea typeface="Times New Roman" panose="02020603050405020304" pitchFamily="18" charset="0"/>
              </a:rPr>
              <a:t>Notification to user’s phone with </a:t>
            </a:r>
            <a:r>
              <a:rPr lang="en-US" sz="700" dirty="0"/>
              <a:t>recycled material data would be a valuable addition in the future.</a:t>
            </a:r>
            <a:endParaRPr lang="en-US" sz="700" dirty="0">
              <a:ea typeface="Times New Roman" panose="02020603050405020304" pitchFamily="18" charset="0"/>
            </a:endParaRPr>
          </a:p>
          <a:p>
            <a:pPr marR="0" lvl="0" fontAlgn="base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en-US" sz="700" dirty="0">
                <a:ea typeface="Times New Roman" panose="02020603050405020304" pitchFamily="18" charset="0"/>
              </a:rPr>
              <a:t>Extend product capabilities from residential to commercial usage.</a:t>
            </a:r>
          </a:p>
          <a:p>
            <a:pPr marL="800100" lvl="1" indent="-342900" fontAlgn="base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"/>
            </a:pPr>
            <a:endParaRPr lang="en-US" sz="200" dirty="0"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DCB48A66-A94E-4B45-9DD8-5D1346354D01}"/>
              </a:ext>
            </a:extLst>
          </p:cNvPr>
          <p:cNvSpPr txBox="1">
            <a:spLocks/>
          </p:cNvSpPr>
          <p:nvPr/>
        </p:nvSpPr>
        <p:spPr>
          <a:xfrm>
            <a:off x="445864" y="3198133"/>
            <a:ext cx="2500792" cy="1614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200" b="1" dirty="0">
                <a:solidFill>
                  <a:srgbClr val="548DD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                  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User Requirements</a:t>
            </a:r>
          </a:p>
          <a:p>
            <a:pPr marL="0" marR="0" indent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                  (Goals/Constraints)</a:t>
            </a:r>
            <a:endParaRPr lang="en-US" sz="1200" dirty="0">
              <a:solidFill>
                <a:schemeClr val="accent1">
                  <a:lumMod val="75000"/>
                </a:schemeClr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Need a device to identify recyclable items and restrict recyclable items to be intermixed with trash.</a:t>
            </a: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Needs to be weather proof and avoid damage from trash inside the container</a:t>
            </a: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Needs to have display panel for friendly usability and buzzer prompting.</a:t>
            </a: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Efficient proximity sensing of recyclable items.</a:t>
            </a: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Scope is limited for home usage- needs further improvements for commercial usage.</a:t>
            </a: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Recyclables should be fed individually to container.</a:t>
            </a:r>
            <a:endParaRPr lang="en-US" sz="700" dirty="0"/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C6988B83-61D0-4779-B967-D488A80E8C03}"/>
              </a:ext>
            </a:extLst>
          </p:cNvPr>
          <p:cNvSpPr txBox="1">
            <a:spLocks/>
          </p:cNvSpPr>
          <p:nvPr/>
        </p:nvSpPr>
        <p:spPr>
          <a:xfrm>
            <a:off x="3080017" y="3345447"/>
            <a:ext cx="3202795" cy="9168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800" b="1" u="sng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Input Devices:</a:t>
            </a:r>
          </a:p>
          <a:p>
            <a:pPr marL="0" indent="0">
              <a:spcBef>
                <a:spcPts val="0"/>
              </a:spcBef>
              <a:buNone/>
            </a:pPr>
            <a:endParaRPr lang="en-US" sz="800" b="1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Ultrasonic              Inductive Proximity       RTC/Temperature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  Sensor                           </a:t>
            </a:r>
            <a:r>
              <a:rPr lang="en-US" sz="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Sensor</a:t>
            </a: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                       </a:t>
            </a:r>
            <a:r>
              <a:rPr lang="en-US" sz="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Sensor</a:t>
            </a:r>
            <a:endParaRPr lang="en-US" sz="800" b="1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                                                     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                             </a:t>
            </a: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                                   </a:t>
            </a:r>
            <a:endParaRPr lang="en-US" sz="800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B971044F-7731-40C5-8D5F-9974C6297E94}"/>
              </a:ext>
            </a:extLst>
          </p:cNvPr>
          <p:cNvSpPr txBox="1">
            <a:spLocks/>
          </p:cNvSpPr>
          <p:nvPr/>
        </p:nvSpPr>
        <p:spPr>
          <a:xfrm>
            <a:off x="6123864" y="3351667"/>
            <a:ext cx="2769586" cy="7535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800" b="1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</a:t>
            </a:r>
            <a:r>
              <a:rPr lang="en-US" sz="800" b="1" u="sng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Output Devices:</a:t>
            </a:r>
            <a:r>
              <a:rPr lang="en-US" sz="800" dirty="0"/>
              <a:t>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/>
              <a:t> 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/>
              <a:t>                    </a:t>
            </a: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LCD              Piezo Buzzer       DC-Servo</a:t>
            </a:r>
            <a:endParaRPr lang="en-US" sz="800" dirty="0"/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C2F449AC-9D1A-4E13-9DCC-D2ED81B1334B}"/>
              </a:ext>
            </a:extLst>
          </p:cNvPr>
          <p:cNvSpPr txBox="1">
            <a:spLocks/>
          </p:cNvSpPr>
          <p:nvPr/>
        </p:nvSpPr>
        <p:spPr>
          <a:xfrm>
            <a:off x="8739555" y="3293240"/>
            <a:ext cx="2699238" cy="17117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solidFill>
                  <a:srgbClr val="7030A0"/>
                </a:solidFill>
                <a:ea typeface="Calibri" panose="020F0502020204030204" pitchFamily="34" charset="0"/>
              </a:rPr>
              <a:t>                          Conclusion</a:t>
            </a:r>
            <a:r>
              <a:rPr lang="en-US" sz="1200" dirty="0"/>
              <a:t>                    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800" dirty="0"/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/>
              <a:t> </a:t>
            </a:r>
            <a:r>
              <a:rPr lang="en-US" sz="700" dirty="0">
                <a:ea typeface="Times New Roman" panose="02020603050405020304" pitchFamily="18" charset="0"/>
              </a:rPr>
              <a:t>The device has foundational framework with focused capabilities but has potential to be fully extendable to meet broader diversified needs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u="sng" dirty="0">
                <a:ea typeface="Times New Roman" panose="02020603050405020304" pitchFamily="18" charset="0"/>
              </a:rPr>
              <a:t>Key Advantages</a:t>
            </a:r>
          </a:p>
          <a:p>
            <a:pPr marR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ea typeface="Times New Roman" panose="02020603050405020304" pitchFamily="18" charset="0"/>
              </a:rPr>
              <a:t>Minimizes intermixing of recyclable with trash in turn helps</a:t>
            </a:r>
          </a:p>
          <a:p>
            <a:pPr marL="742950" marR="0" lvl="1" indent="-285750" fontAlgn="base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700" dirty="0">
                <a:ea typeface="Times New Roman" panose="02020603050405020304" pitchFamily="18" charset="0"/>
              </a:rPr>
              <a:t>Reduction of  chemical toxic gases generation  from Landfills  </a:t>
            </a:r>
          </a:p>
          <a:p>
            <a:pPr marL="742950" marR="0" lvl="1" indent="-285750" fontAlgn="base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700" dirty="0">
                <a:ea typeface="Times New Roman" panose="02020603050405020304" pitchFamily="18" charset="0"/>
              </a:rPr>
              <a:t>Increased Opportunity on recycling and saves energy 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u="sng" dirty="0">
                <a:ea typeface="Times New Roman" panose="02020603050405020304" pitchFamily="18" charset="0"/>
              </a:rPr>
              <a:t>Key Strengths</a:t>
            </a:r>
          </a:p>
          <a:p>
            <a:pPr marR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ea typeface="Times New Roman" panose="02020603050405020304" pitchFamily="18" charset="0"/>
              </a:rPr>
              <a:t>Supports metal  detection to avoid intermixing with trash and provides recycle opportunity</a:t>
            </a:r>
          </a:p>
          <a:p>
            <a:pPr marR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ea typeface="Times New Roman" panose="02020603050405020304" pitchFamily="18" charset="0"/>
              </a:rPr>
              <a:t>The device is very user friendly - displays a LCD message  and buzzer to prompt user  to recycle the item</a:t>
            </a:r>
          </a:p>
          <a:p>
            <a:pPr marR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ea typeface="Times New Roman" panose="02020603050405020304" pitchFamily="18" charset="0"/>
              </a:rPr>
              <a:t>If the item is recyclable, the  lid does not automatically open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4C630808-CF30-47EC-A875-86CBC57B92D9}"/>
              </a:ext>
            </a:extLst>
          </p:cNvPr>
          <p:cNvSpPr txBox="1">
            <a:spLocks/>
          </p:cNvSpPr>
          <p:nvPr/>
        </p:nvSpPr>
        <p:spPr>
          <a:xfrm>
            <a:off x="456320" y="2367476"/>
            <a:ext cx="2332895" cy="7674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                   </a:t>
            </a:r>
            <a:r>
              <a:rPr lang="en-US" sz="1200" b="1" dirty="0">
                <a:solidFill>
                  <a:schemeClr val="accent4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Objective</a:t>
            </a:r>
          </a:p>
          <a:p>
            <a:pPr marL="0" marR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ea typeface="Calibri" panose="020F0502020204030204" pitchFamily="34" charset="0"/>
              </a:rPr>
              <a:t>Efficiently segregate recyclable items from trash to save energy and the environment</a:t>
            </a:r>
          </a:p>
          <a:p>
            <a:pPr marL="0" indent="0">
              <a:lnSpc>
                <a:spcPct val="100000"/>
              </a:lnSpc>
              <a:buNone/>
            </a:pPr>
            <a:endParaRPr lang="en-US" sz="800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93905FDD-6B6F-4476-9F79-C9145892DE19}"/>
              </a:ext>
            </a:extLst>
          </p:cNvPr>
          <p:cNvSpPr txBox="1">
            <a:spLocks/>
          </p:cNvSpPr>
          <p:nvPr/>
        </p:nvSpPr>
        <p:spPr>
          <a:xfrm>
            <a:off x="2913787" y="1719797"/>
            <a:ext cx="3099526" cy="16632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600" dirty="0">
                <a:solidFill>
                  <a:srgbClr val="FF99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</a:t>
            </a:r>
            <a:endParaRPr lang="en-US" sz="12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Ask</a:t>
            </a:r>
            <a:r>
              <a:rPr lang="en-US" sz="600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R="0" lvl="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Durability of the device, condition of recyclables.</a:t>
            </a:r>
          </a:p>
          <a:p>
            <a:pPr marR="0" lvl="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Too many recyclable items in landfills can lead to pollution.</a:t>
            </a:r>
          </a:p>
          <a:p>
            <a:pPr marR="0" lvl="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Recycling can save a lot of energy.</a:t>
            </a:r>
            <a:endParaRPr lang="en-US" sz="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Imagine</a:t>
            </a:r>
            <a:r>
              <a:rPr lang="en-US" sz="800" b="1" dirty="0"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R="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We considered 3 solution approaches and shortlisted one option - Designed a device to identify recyclable items thrown in trash bin with  lid</a:t>
            </a: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Plan</a:t>
            </a:r>
            <a:r>
              <a:rPr lang="en-US" sz="800" b="1" dirty="0"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R="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Design and development work is split into 3 modules - Metal Detector, Motion detector and Display Panel.</a:t>
            </a: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Create</a:t>
            </a:r>
            <a:r>
              <a:rPr lang="en-US" sz="650" dirty="0"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R="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Implement above 3 modules.</a:t>
            </a:r>
            <a:endParaRPr lang="en-US" sz="700" dirty="0"/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CDE3A9AD-482C-4EE0-A244-9A9FE6A9B907}"/>
              </a:ext>
            </a:extLst>
          </p:cNvPr>
          <p:cNvSpPr txBox="1">
            <a:spLocks/>
          </p:cNvSpPr>
          <p:nvPr/>
        </p:nvSpPr>
        <p:spPr>
          <a:xfrm>
            <a:off x="6082130" y="1659392"/>
            <a:ext cx="2796768" cy="1575831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u="sng" dirty="0">
                <a:solidFill>
                  <a:srgbClr val="548DD4"/>
                </a:solidFill>
                <a:ea typeface="Calibri" panose="020F0502020204030204" pitchFamily="34" charset="0"/>
              </a:rPr>
              <a:t> </a:t>
            </a:r>
          </a:p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600" dirty="0"/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800" b="1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Test and Evaluate: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Performed the unit test for each module separately and captured the test results for the relevant scenarios.</a:t>
            </a: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Improve</a:t>
            </a:r>
            <a:r>
              <a:rPr lang="en-US" sz="700" b="1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R="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ea typeface="Calibri" panose="020F0502020204030204" pitchFamily="34" charset="0"/>
                <a:cs typeface="Times New Roman" panose="02020603050405020304" pitchFamily="18" charset="0"/>
              </a:rPr>
              <a:t>In future, the prototype will be enhanced for plastic, cardboard, paper and glass.</a:t>
            </a: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Share Solution:</a:t>
            </a:r>
          </a:p>
          <a:p>
            <a:pPr marR="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cs typeface="Times New Roman" panose="02020603050405020304" pitchFamily="18" charset="0"/>
              </a:rPr>
              <a:t>The key strength of the current prototype model is uniqueness of the product to deliver various capabilities like metal detection, LCD display and auto lid open/close.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F33D2D4D-72F4-424D-8F62-4876DA223542}"/>
              </a:ext>
            </a:extLst>
          </p:cNvPr>
          <p:cNvSpPr txBox="1">
            <a:spLocks/>
          </p:cNvSpPr>
          <p:nvPr/>
        </p:nvSpPr>
        <p:spPr>
          <a:xfrm>
            <a:off x="8833344" y="1901974"/>
            <a:ext cx="2435469" cy="17185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70C0"/>
                </a:solidFill>
                <a:ea typeface="Calibri" panose="020F0502020204030204" pitchFamily="34" charset="0"/>
              </a:rPr>
              <a:t>                         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</a:rPr>
              <a:t>Graphs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/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53E022F9-1E9A-4DD6-B1D1-3B919110DA46}"/>
              </a:ext>
            </a:extLst>
          </p:cNvPr>
          <p:cNvSpPr txBox="1">
            <a:spLocks/>
          </p:cNvSpPr>
          <p:nvPr/>
        </p:nvSpPr>
        <p:spPr>
          <a:xfrm>
            <a:off x="440330" y="570171"/>
            <a:ext cx="2360612" cy="17054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800" b="1" dirty="0"/>
              <a:t>               </a:t>
            </a:r>
          </a:p>
          <a:p>
            <a:pPr marL="0" lvl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           Problem Statement</a:t>
            </a:r>
            <a:endParaRPr lang="en-US" sz="1200" dirty="0">
              <a:solidFill>
                <a:srgbClr val="FF000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As per a 2013 Environmental Protection Agency study, an average American wastes about 4.4 </a:t>
            </a:r>
            <a:r>
              <a:rPr lang="en-US" sz="7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lbs</a:t>
            </a:r>
            <a:r>
              <a:rPr lang="en-US" sz="7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of materials per person every day. Majority of the recyclable items are filled in landfills.</a:t>
            </a:r>
          </a:p>
          <a:p>
            <a:pPr lvl="0" algn="just">
              <a:lnSpc>
                <a:spcPct val="115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7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Based on our research, there is no distinct </a:t>
            </a:r>
            <a:r>
              <a:rPr lang="en-US" sz="700" dirty="0">
                <a:solidFill>
                  <a:prstClr val="black"/>
                </a:solidFill>
                <a:cs typeface="Times New Roman" panose="02020603050405020304" pitchFamily="18" charset="0"/>
              </a:rPr>
              <a:t>product</a:t>
            </a:r>
            <a:r>
              <a:rPr lang="en-US" sz="7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that can identify all types of recyclable items with appropriate prompts to avoid intermix of trash and recyclable items.</a:t>
            </a:r>
            <a:endParaRPr lang="en-US" sz="700" dirty="0"/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182D05F6-56A0-45B4-B3C5-FEA5586B834E}"/>
              </a:ext>
            </a:extLst>
          </p:cNvPr>
          <p:cNvSpPr txBox="1">
            <a:spLocks/>
          </p:cNvSpPr>
          <p:nvPr/>
        </p:nvSpPr>
        <p:spPr>
          <a:xfrm>
            <a:off x="3556606" y="570172"/>
            <a:ext cx="1412560" cy="16073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12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7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2324B90-17B1-4D70-B937-AEBD5B673209}"/>
              </a:ext>
            </a:extLst>
          </p:cNvPr>
          <p:cNvSpPr txBox="1">
            <a:spLocks/>
          </p:cNvSpPr>
          <p:nvPr/>
        </p:nvSpPr>
        <p:spPr>
          <a:xfrm>
            <a:off x="7148377" y="436609"/>
            <a:ext cx="1703813" cy="12530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rgbClr val="7030A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School</a:t>
            </a:r>
            <a:r>
              <a:rPr lang="en-US" sz="800" dirty="0"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800" dirty="0">
                <a:solidFill>
                  <a:srgbClr val="1F497D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Patapsco Middle School</a:t>
            </a:r>
            <a:endParaRPr lang="en-US" sz="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rgbClr val="7030A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Grade</a:t>
            </a:r>
            <a:r>
              <a:rPr lang="en-US" sz="800" dirty="0"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800" dirty="0">
                <a:solidFill>
                  <a:srgbClr val="1F497D"/>
                </a:solidFill>
                <a:cs typeface="Times New Roman" panose="02020603050405020304" pitchFamily="18" charset="0"/>
              </a:rPr>
              <a:t>Middle School (6th)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rgbClr val="7030A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State</a:t>
            </a:r>
            <a:r>
              <a:rPr lang="en-US" sz="800" dirty="0"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800" dirty="0">
                <a:solidFill>
                  <a:srgbClr val="1F497D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Maryland</a:t>
            </a:r>
            <a:endParaRPr lang="en-US" sz="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rgbClr val="00B050"/>
                </a:solidFill>
                <a:cs typeface="Times New Roman" panose="02020603050405020304" pitchFamily="18" charset="0"/>
              </a:rPr>
              <a:t>Team</a:t>
            </a:r>
            <a:r>
              <a:rPr lang="en-US" sz="800" b="1" dirty="0">
                <a:solidFill>
                  <a:schemeClr val="accent6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B050"/>
                </a:solidFill>
                <a:cs typeface="Times New Roman" panose="02020603050405020304" pitchFamily="18" charset="0"/>
              </a:rPr>
              <a:t>Name</a:t>
            </a:r>
            <a:r>
              <a:rPr lang="en-US" sz="800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: The RoboKnights</a:t>
            </a:r>
            <a:endParaRPr lang="en-US" sz="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Team Members:</a:t>
            </a:r>
            <a:endParaRPr lang="en-US" sz="8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Clr>
                <a:srgbClr val="AD1381"/>
              </a:buClr>
              <a:buNone/>
            </a:pPr>
            <a:r>
              <a:rPr lang="en-US" sz="800" b="1" dirty="0">
                <a:solidFill>
                  <a:srgbClr val="AD1381"/>
                </a:solidFill>
                <a:ea typeface="Calibri" panose="020F0502020204030204" pitchFamily="34" charset="0"/>
              </a:rPr>
              <a:t>               Harini Devireddy</a:t>
            </a:r>
            <a:endParaRPr lang="en-US" sz="800" dirty="0">
              <a:ea typeface="Times New Roman" panose="02020603050405020304" pitchFamily="18" charset="0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Clr>
                <a:srgbClr val="AD1381"/>
              </a:buClr>
              <a:buNone/>
            </a:pPr>
            <a:r>
              <a:rPr lang="en-US" sz="800" b="1" dirty="0">
                <a:solidFill>
                  <a:srgbClr val="AD1381"/>
                </a:solidFill>
                <a:ea typeface="Calibri" panose="020F0502020204030204" pitchFamily="34" charset="0"/>
              </a:rPr>
              <a:t>               Pragna Yalamanchili</a:t>
            </a:r>
            <a:endParaRPr lang="en-US" sz="800" dirty="0">
              <a:ea typeface="Times New Roman" panose="02020603050405020304" pitchFamily="18" charset="0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Clr>
                <a:srgbClr val="AD1381"/>
              </a:buClr>
              <a:buNone/>
            </a:pPr>
            <a:r>
              <a:rPr lang="en-US" sz="800" b="1" dirty="0">
                <a:solidFill>
                  <a:srgbClr val="AD1381"/>
                </a:solidFill>
                <a:ea typeface="Calibri" panose="020F0502020204030204" pitchFamily="34" charset="0"/>
              </a:rPr>
              <a:t>               Srinidhi Akella</a:t>
            </a:r>
            <a:endParaRPr lang="en-US" sz="800" dirty="0">
              <a:ea typeface="Times New Roman" panose="02020603050405020304" pitchFamily="18" charset="0"/>
            </a:endParaRPr>
          </a:p>
          <a:p>
            <a:pPr marL="0" marR="0" lvl="0" indent="0">
              <a:spcBef>
                <a:spcPts val="0"/>
              </a:spcBef>
              <a:buClr>
                <a:srgbClr val="AD1381"/>
              </a:buClr>
              <a:buNone/>
            </a:pPr>
            <a:r>
              <a:rPr lang="en-US" sz="800" b="1" dirty="0">
                <a:solidFill>
                  <a:srgbClr val="AD1381"/>
                </a:solidFill>
                <a:ea typeface="Calibri" panose="020F0502020204030204" pitchFamily="34" charset="0"/>
              </a:rPr>
              <a:t>               Venya Karri</a:t>
            </a:r>
            <a:endParaRPr lang="en-US" sz="800" dirty="0">
              <a:ea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800" b="1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School Coordinator</a:t>
            </a:r>
            <a:r>
              <a:rPr lang="en-US" sz="800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800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r>
              <a:rPr lang="en-US" sz="800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Stephenson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800" dirty="0"/>
          </a:p>
        </p:txBody>
      </p:sp>
      <p:sp>
        <p:nvSpPr>
          <p:cNvPr id="29" name="Content Placeholder 5">
            <a:extLst>
              <a:ext uri="{FF2B5EF4-FFF2-40B4-BE49-F238E27FC236}">
                <a16:creationId xmlns:a16="http://schemas.microsoft.com/office/drawing/2014/main" id="{ECFD2C92-D745-4A6A-AB2B-93D26E3990CD}"/>
              </a:ext>
            </a:extLst>
          </p:cNvPr>
          <p:cNvSpPr txBox="1">
            <a:spLocks/>
          </p:cNvSpPr>
          <p:nvPr/>
        </p:nvSpPr>
        <p:spPr>
          <a:xfrm>
            <a:off x="8771500" y="605644"/>
            <a:ext cx="2435469" cy="14689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7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                                              </a:t>
            </a:r>
            <a:endParaRPr lang="en-US" sz="700" dirty="0"/>
          </a:p>
          <a:p>
            <a:pPr>
              <a:spcBef>
                <a:spcPts val="0"/>
              </a:spcBef>
            </a:pPr>
            <a:endParaRPr lang="en-US" sz="700" dirty="0"/>
          </a:p>
          <a:p>
            <a:pPr marL="0" indent="0">
              <a:spcBef>
                <a:spcPts val="0"/>
              </a:spcBef>
              <a:buNone/>
            </a:pPr>
            <a:r>
              <a:rPr lang="en-US" sz="700" dirty="0"/>
              <a:t>            Recycling 1 ton of plastic can save an equivalent of 2    peoples energy for 1 year.</a:t>
            </a:r>
          </a:p>
          <a:p>
            <a:pPr marL="0" indent="0">
              <a:spcBef>
                <a:spcPts val="0"/>
              </a:spcBef>
              <a:buNone/>
            </a:pPr>
            <a:endParaRPr lang="en-US" sz="700" dirty="0"/>
          </a:p>
          <a:p>
            <a:pPr marL="0" indent="0">
              <a:spcBef>
                <a:spcPts val="0"/>
              </a:spcBef>
              <a:buNone/>
            </a:pPr>
            <a:r>
              <a:rPr lang="en-US" sz="700" dirty="0"/>
              <a:t>            Manufacturing products for recycled paper and plastic reduces </a:t>
            </a:r>
            <a:r>
              <a:rPr lang="en-US" sz="700" u="sng" dirty="0"/>
              <a:t>water pollution by </a:t>
            </a:r>
            <a:r>
              <a:rPr lang="en-US" sz="700" b="1" u="sng" dirty="0"/>
              <a:t>35</a:t>
            </a:r>
            <a:r>
              <a:rPr lang="en-US" sz="700" u="sng" dirty="0"/>
              <a:t>%</a:t>
            </a:r>
            <a:r>
              <a:rPr lang="en-US" sz="700" dirty="0"/>
              <a:t> and </a:t>
            </a:r>
            <a:r>
              <a:rPr lang="en-US" sz="700" b="1" u="sng" dirty="0"/>
              <a:t>air</a:t>
            </a:r>
            <a:r>
              <a:rPr lang="en-US" sz="700" u="sng" dirty="0"/>
              <a:t> pollution by </a:t>
            </a:r>
            <a:r>
              <a:rPr lang="en-US" sz="700" b="1" u="sng" dirty="0"/>
              <a:t>73</a:t>
            </a:r>
            <a:r>
              <a:rPr lang="en-US" sz="700" u="sng" dirty="0"/>
              <a:t>%</a:t>
            </a:r>
            <a:r>
              <a:rPr lang="en-US" sz="700" dirty="0"/>
              <a:t>.</a:t>
            </a:r>
          </a:p>
          <a:p>
            <a:pPr marL="0" indent="0">
              <a:spcBef>
                <a:spcPts val="0"/>
              </a:spcBef>
              <a:buNone/>
            </a:pPr>
            <a:endParaRPr lang="en-US" sz="700" dirty="0"/>
          </a:p>
          <a:p>
            <a:pPr marL="0" indent="0">
              <a:spcBef>
                <a:spcPts val="0"/>
              </a:spcBef>
              <a:buNone/>
            </a:pPr>
            <a:r>
              <a:rPr lang="en-US" sz="700" dirty="0"/>
              <a:t>            One plastic bottle can save enough energy to power a 60 watts light bulb for 6 hours.</a:t>
            </a:r>
          </a:p>
          <a:p>
            <a:pPr marL="0" indent="0">
              <a:spcBef>
                <a:spcPts val="0"/>
              </a:spcBef>
              <a:buNone/>
            </a:pPr>
            <a:endParaRPr lang="en-US" sz="700" dirty="0"/>
          </a:p>
          <a:p>
            <a:pPr marL="0" indent="0">
              <a:spcBef>
                <a:spcPts val="0"/>
              </a:spcBef>
              <a:buNone/>
            </a:pPr>
            <a:r>
              <a:rPr lang="en-US" sz="700" dirty="0"/>
              <a:t>            It takes about 25 recycled bottles to make a fleece jacket.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57BD605-6C66-4F39-BF79-DC6622105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89" y="825536"/>
            <a:ext cx="379194" cy="28439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DCDA570-15C5-44D8-9574-14F7C36C4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09" y="2334921"/>
            <a:ext cx="360421" cy="36042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1E590EC-E176-49AA-A2D3-E9314AE03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337" y="1727069"/>
            <a:ext cx="481030" cy="28141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5EE628C-B215-4311-8AFA-ECFC7D66B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347" y="5225317"/>
            <a:ext cx="1964750" cy="122033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99E4C55-B564-4760-A37C-2C968D74C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9565" y="5298584"/>
            <a:ext cx="405926" cy="34111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599A563-DE3D-4C2A-9E17-7ED941FCB4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5260" y="6347635"/>
            <a:ext cx="458911" cy="276238"/>
          </a:xfrm>
          <a:prstGeom prst="rect">
            <a:avLst/>
          </a:prstGeom>
        </p:spPr>
      </p:pic>
      <p:pic>
        <p:nvPicPr>
          <p:cNvPr id="68" name="Picture 67" descr="recycle.png">
            <a:extLst>
              <a:ext uri="{FF2B5EF4-FFF2-40B4-BE49-F238E27FC236}">
                <a16:creationId xmlns:a16="http://schemas.microsoft.com/office/drawing/2014/main" id="{1B134AF1-E128-4373-9906-1829E7CC5010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8999021" y="817937"/>
            <a:ext cx="75501" cy="119001"/>
          </a:xfrm>
          <a:prstGeom prst="rect">
            <a:avLst/>
          </a:prstGeom>
        </p:spPr>
      </p:pic>
      <p:pic>
        <p:nvPicPr>
          <p:cNvPr id="69" name="Picture 68" descr="recycle.png">
            <a:extLst>
              <a:ext uri="{FF2B5EF4-FFF2-40B4-BE49-F238E27FC236}">
                <a16:creationId xmlns:a16="http://schemas.microsoft.com/office/drawing/2014/main" id="{9DF3629C-404D-47AF-82DF-121FE23C771B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8992030" y="1096459"/>
            <a:ext cx="75501" cy="119001"/>
          </a:xfrm>
          <a:prstGeom prst="rect">
            <a:avLst/>
          </a:prstGeom>
        </p:spPr>
      </p:pic>
      <p:pic>
        <p:nvPicPr>
          <p:cNvPr id="71" name="Picture 70" descr="recycle.png">
            <a:extLst>
              <a:ext uri="{FF2B5EF4-FFF2-40B4-BE49-F238E27FC236}">
                <a16:creationId xmlns:a16="http://schemas.microsoft.com/office/drawing/2014/main" id="{83149A08-9AB8-4588-94AA-EA092F363C43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8993428" y="1671397"/>
            <a:ext cx="75501" cy="119001"/>
          </a:xfrm>
          <a:prstGeom prst="rect">
            <a:avLst/>
          </a:prstGeom>
        </p:spPr>
      </p:pic>
      <p:pic>
        <p:nvPicPr>
          <p:cNvPr id="72" name="Picture 71" descr="recycle.png">
            <a:extLst>
              <a:ext uri="{FF2B5EF4-FFF2-40B4-BE49-F238E27FC236}">
                <a16:creationId xmlns:a16="http://schemas.microsoft.com/office/drawing/2014/main" id="{BC43A026-F363-4E72-9696-657C6B06560F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9002540" y="1395100"/>
            <a:ext cx="75501" cy="119001"/>
          </a:xfrm>
          <a:prstGeom prst="rect">
            <a:avLst/>
          </a:prstGeom>
        </p:spPr>
      </p:pic>
      <p:pic>
        <p:nvPicPr>
          <p:cNvPr id="74" name="Picture 73" descr="Graph.gif">
            <a:extLst>
              <a:ext uri="{FF2B5EF4-FFF2-40B4-BE49-F238E27FC236}">
                <a16:creationId xmlns:a16="http://schemas.microsoft.com/office/drawing/2014/main" id="{C437BA24-D4C7-4EB5-9308-F428AF146F02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9476009" y="1934118"/>
            <a:ext cx="271745" cy="176606"/>
          </a:xfrm>
          <a:prstGeom prst="rect">
            <a:avLst/>
          </a:prstGeom>
        </p:spPr>
      </p:pic>
      <p:pic>
        <p:nvPicPr>
          <p:cNvPr id="76" name="Picture 75" descr="Chart_MetalDetector_LCD.png">
            <a:extLst>
              <a:ext uri="{FF2B5EF4-FFF2-40B4-BE49-F238E27FC236}">
                <a16:creationId xmlns:a16="http://schemas.microsoft.com/office/drawing/2014/main" id="{7715387E-0F0A-4D9A-B784-2B866A66D1F0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9185502" y="2712081"/>
            <a:ext cx="588894" cy="500653"/>
          </a:xfrm>
          <a:prstGeom prst="rect">
            <a:avLst/>
          </a:prstGeom>
        </p:spPr>
      </p:pic>
      <p:pic>
        <p:nvPicPr>
          <p:cNvPr id="77" name="Picture 76" descr="Chart_MotionDetector.png">
            <a:extLst>
              <a:ext uri="{FF2B5EF4-FFF2-40B4-BE49-F238E27FC236}">
                <a16:creationId xmlns:a16="http://schemas.microsoft.com/office/drawing/2014/main" id="{E3B14CA8-E41C-4AE9-A611-2D4B1ABA26EA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10064944" y="2729665"/>
            <a:ext cx="588894" cy="44839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9FA6C53-4881-45BE-8312-E67CFF359B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706" y="733208"/>
            <a:ext cx="1232356" cy="890767"/>
          </a:xfrm>
          <a:prstGeom prst="rect">
            <a:avLst/>
          </a:prstGeom>
        </p:spPr>
      </p:pic>
      <p:sp>
        <p:nvSpPr>
          <p:cNvPr id="80" name="Content Placeholder 5">
            <a:extLst>
              <a:ext uri="{FF2B5EF4-FFF2-40B4-BE49-F238E27FC236}">
                <a16:creationId xmlns:a16="http://schemas.microsoft.com/office/drawing/2014/main" id="{D5E3D429-04D6-4D55-A963-A08239ED7C89}"/>
              </a:ext>
            </a:extLst>
          </p:cNvPr>
          <p:cNvSpPr txBox="1">
            <a:spLocks/>
          </p:cNvSpPr>
          <p:nvPr/>
        </p:nvSpPr>
        <p:spPr>
          <a:xfrm>
            <a:off x="4914953" y="563547"/>
            <a:ext cx="2087499" cy="8136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solidFill>
                  <a:srgbClr val="8DB3E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2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7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1" name="Content Placeholder 5">
            <a:extLst>
              <a:ext uri="{FF2B5EF4-FFF2-40B4-BE49-F238E27FC236}">
                <a16:creationId xmlns:a16="http://schemas.microsoft.com/office/drawing/2014/main" id="{ED72C964-1283-4B54-B089-E675B1D6C922}"/>
              </a:ext>
            </a:extLst>
          </p:cNvPr>
          <p:cNvSpPr txBox="1">
            <a:spLocks/>
          </p:cNvSpPr>
          <p:nvPr/>
        </p:nvSpPr>
        <p:spPr>
          <a:xfrm>
            <a:off x="4958867" y="1328130"/>
            <a:ext cx="2087499" cy="4985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800" dirty="0"/>
              <a:t>  </a:t>
            </a:r>
            <a:endParaRPr lang="en-US" sz="12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7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55FC5BB-7374-4592-B367-E2B502BA259C}"/>
              </a:ext>
            </a:extLst>
          </p:cNvPr>
          <p:cNvSpPr/>
          <p:nvPr/>
        </p:nvSpPr>
        <p:spPr>
          <a:xfrm>
            <a:off x="5188736" y="1739925"/>
            <a:ext cx="1944818" cy="2853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>
              <a:lnSpc>
                <a:spcPct val="115000"/>
              </a:lnSpc>
              <a:spcAft>
                <a:spcPts val="1000"/>
              </a:spcAft>
            </a:pPr>
            <a:r>
              <a:rPr lang="en-US" sz="600" b="1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u="sng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Engineering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u="sng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Design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u="sng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</a:rPr>
              <a:t>Process</a:t>
            </a:r>
            <a:endParaRPr lang="en-US" sz="1200" b="1" dirty="0">
              <a:solidFill>
                <a:schemeClr val="accent1">
                  <a:lumMod val="75000"/>
                </a:schemeClr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4" name="Content Placeholder 5">
            <a:extLst>
              <a:ext uri="{FF2B5EF4-FFF2-40B4-BE49-F238E27FC236}">
                <a16:creationId xmlns:a16="http://schemas.microsoft.com/office/drawing/2014/main" id="{E1BE2ACD-EAA6-4C5F-B2A3-4C83E8AA0348}"/>
              </a:ext>
            </a:extLst>
          </p:cNvPr>
          <p:cNvSpPr txBox="1">
            <a:spLocks/>
          </p:cNvSpPr>
          <p:nvPr/>
        </p:nvSpPr>
        <p:spPr>
          <a:xfrm>
            <a:off x="922205" y="545262"/>
            <a:ext cx="2360612" cy="5208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800" b="1" dirty="0"/>
              <a:t>               </a:t>
            </a:r>
            <a:r>
              <a:rPr lang="en-US" sz="1200" b="1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700" dirty="0"/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1D2822CE-E92A-449D-9FED-5E50A88E9E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3947">
            <a:off x="11425293" y="6230901"/>
            <a:ext cx="309620" cy="284036"/>
          </a:xfrm>
          <a:prstGeom prst="rect">
            <a:avLst/>
          </a:prstGeom>
        </p:spPr>
      </p:pic>
      <p:pic>
        <p:nvPicPr>
          <p:cNvPr id="88" name="Picture 87" descr="C:\Reddy\Harini Project\download.png">
            <a:extLst>
              <a:ext uri="{FF2B5EF4-FFF2-40B4-BE49-F238E27FC236}">
                <a16:creationId xmlns:a16="http://schemas.microsoft.com/office/drawing/2014/main" id="{4A6AAF75-66C7-4C84-B37F-0DC41508621B}"/>
              </a:ext>
            </a:extLst>
          </p:cNvPr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056" y="361615"/>
            <a:ext cx="1096226" cy="354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44B3181-14E8-40D7-AC7D-12CB14ED199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5768176" y="475355"/>
            <a:ext cx="462997" cy="178006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7A7E6B42-9E94-4609-8D56-BB87E4A7DEE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5568528" y="309347"/>
            <a:ext cx="937391" cy="827883"/>
          </a:xfrm>
          <a:prstGeom prst="rect">
            <a:avLst/>
          </a:prstGeom>
        </p:spPr>
      </p:pic>
      <p:sp>
        <p:nvSpPr>
          <p:cNvPr id="91" name="Content Placeholder 5">
            <a:extLst>
              <a:ext uri="{FF2B5EF4-FFF2-40B4-BE49-F238E27FC236}">
                <a16:creationId xmlns:a16="http://schemas.microsoft.com/office/drawing/2014/main" id="{950E2119-B3F7-4209-AEE6-AF16964A99E1}"/>
              </a:ext>
            </a:extLst>
          </p:cNvPr>
          <p:cNvSpPr txBox="1">
            <a:spLocks/>
          </p:cNvSpPr>
          <p:nvPr/>
        </p:nvSpPr>
        <p:spPr>
          <a:xfrm>
            <a:off x="4561491" y="5194521"/>
            <a:ext cx="1148699" cy="10796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D4CBFEB0-94BC-44C9-B4F2-997357D7FA6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18753" y="5851308"/>
            <a:ext cx="644756" cy="48261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65CC2066-0A42-4143-AF8D-0B6ED738C14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59436" y="5865075"/>
            <a:ext cx="356393" cy="47293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CE1D5FC1-6045-4126-AC02-BC207D25073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86588" y="5856891"/>
            <a:ext cx="757486" cy="484210"/>
          </a:xfrm>
          <a:prstGeom prst="rect">
            <a:avLst/>
          </a:prstGeom>
        </p:spPr>
      </p:pic>
      <p:sp>
        <p:nvSpPr>
          <p:cNvPr id="95" name="Content Placeholder 5">
            <a:extLst>
              <a:ext uri="{FF2B5EF4-FFF2-40B4-BE49-F238E27FC236}">
                <a16:creationId xmlns:a16="http://schemas.microsoft.com/office/drawing/2014/main" id="{A4B4227F-158C-40E6-BAA0-A519C74E4087}"/>
              </a:ext>
            </a:extLst>
          </p:cNvPr>
          <p:cNvSpPr txBox="1">
            <a:spLocks/>
          </p:cNvSpPr>
          <p:nvPr/>
        </p:nvSpPr>
        <p:spPr>
          <a:xfrm>
            <a:off x="4352958" y="6326931"/>
            <a:ext cx="4318692" cy="3424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1" dirty="0">
                <a:solidFill>
                  <a:srgbClr val="00B050"/>
                </a:solidFill>
                <a:cs typeface="Times New Roman" panose="02020603050405020304" pitchFamily="18" charset="0"/>
              </a:rPr>
              <a:t>Reduce landfills, use R3 device, to </a:t>
            </a:r>
            <a:r>
              <a:rPr lang="en-US" sz="1200" b="1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save the environment</a:t>
            </a:r>
            <a:endParaRPr lang="en-US" sz="12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sp>
        <p:nvSpPr>
          <p:cNvPr id="96" name="Content Placeholder 5">
            <a:extLst>
              <a:ext uri="{FF2B5EF4-FFF2-40B4-BE49-F238E27FC236}">
                <a16:creationId xmlns:a16="http://schemas.microsoft.com/office/drawing/2014/main" id="{AE0FC635-F1FF-4E6E-AB91-98B4BA9C0499}"/>
              </a:ext>
            </a:extLst>
          </p:cNvPr>
          <p:cNvSpPr txBox="1">
            <a:spLocks/>
          </p:cNvSpPr>
          <p:nvPr/>
        </p:nvSpPr>
        <p:spPr>
          <a:xfrm>
            <a:off x="4533997" y="4163794"/>
            <a:ext cx="2360612" cy="2508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     </a:t>
            </a:r>
            <a:r>
              <a:rPr lang="en-US" sz="1200" b="1" u="sng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R</a:t>
            </a:r>
            <a:r>
              <a:rPr lang="en-US" sz="1200" b="1" u="sng" baseline="30000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3</a:t>
            </a:r>
            <a:r>
              <a:rPr lang="en-US" sz="1200" b="1" u="sng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Prototype</a:t>
            </a:r>
            <a:endParaRPr lang="en-US" sz="1200" u="sng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6EF99355-D0C5-4EFF-9851-735D501CA1F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95854" y="5281746"/>
            <a:ext cx="923398" cy="1059608"/>
          </a:xfrm>
          <a:prstGeom prst="rect">
            <a:avLst/>
          </a:prstGeom>
        </p:spPr>
      </p:pic>
      <p:pic>
        <p:nvPicPr>
          <p:cNvPr id="98" name="Picture 97" descr="Budget_img.JPG">
            <a:extLst>
              <a:ext uri="{FF2B5EF4-FFF2-40B4-BE49-F238E27FC236}">
                <a16:creationId xmlns:a16="http://schemas.microsoft.com/office/drawing/2014/main" id="{2D519C97-220C-47A2-9CB2-687FF7F5583D}"/>
              </a:ext>
            </a:extLst>
          </p:cNvPr>
          <p:cNvPicPr/>
          <p:nvPr/>
        </p:nvPicPr>
        <p:blipFill>
          <a:blip r:embed="rId21"/>
          <a:stretch>
            <a:fillRect/>
          </a:stretch>
        </p:blipFill>
        <p:spPr>
          <a:xfrm>
            <a:off x="3248484" y="4993479"/>
            <a:ext cx="811227" cy="209238"/>
          </a:xfrm>
          <a:prstGeom prst="rect">
            <a:avLst/>
          </a:prstGeom>
        </p:spPr>
      </p:pic>
      <p:pic>
        <p:nvPicPr>
          <p:cNvPr id="99" name="Picture 98" descr="Ultrasonic.jpg">
            <a:extLst>
              <a:ext uri="{FF2B5EF4-FFF2-40B4-BE49-F238E27FC236}">
                <a16:creationId xmlns:a16="http://schemas.microsoft.com/office/drawing/2014/main" id="{75C5F4FF-ECE6-4ED8-8DFA-A59025FD8D09}"/>
              </a:ext>
            </a:extLst>
          </p:cNvPr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372650" y="3864494"/>
            <a:ext cx="362591" cy="240725"/>
          </a:xfrm>
          <a:prstGeom prst="rect">
            <a:avLst/>
          </a:prstGeom>
        </p:spPr>
      </p:pic>
      <p:pic>
        <p:nvPicPr>
          <p:cNvPr id="100" name="Picture 99" descr="Inductive.jpg">
            <a:extLst>
              <a:ext uri="{FF2B5EF4-FFF2-40B4-BE49-F238E27FC236}">
                <a16:creationId xmlns:a16="http://schemas.microsoft.com/office/drawing/2014/main" id="{A0EE55A8-2039-4358-9B28-91CED3D7E7FC}"/>
              </a:ext>
            </a:extLst>
          </p:cNvPr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400636" y="3870094"/>
            <a:ext cx="176446" cy="320907"/>
          </a:xfrm>
          <a:prstGeom prst="rect">
            <a:avLst/>
          </a:prstGeom>
        </p:spPr>
      </p:pic>
      <p:pic>
        <p:nvPicPr>
          <p:cNvPr id="101" name="Picture 100" descr="RTC.jpg">
            <a:extLst>
              <a:ext uri="{FF2B5EF4-FFF2-40B4-BE49-F238E27FC236}">
                <a16:creationId xmlns:a16="http://schemas.microsoft.com/office/drawing/2014/main" id="{10927239-1ED9-4939-A776-F1DB34DB0C06}"/>
              </a:ext>
            </a:extLst>
          </p:cNvPr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295408" y="3870094"/>
            <a:ext cx="298111" cy="235125"/>
          </a:xfrm>
          <a:prstGeom prst="rect">
            <a:avLst/>
          </a:prstGeom>
        </p:spPr>
      </p:pic>
      <p:pic>
        <p:nvPicPr>
          <p:cNvPr id="102" name="Picture 101" descr="OP-LCD.jpg">
            <a:extLst>
              <a:ext uri="{FF2B5EF4-FFF2-40B4-BE49-F238E27FC236}">
                <a16:creationId xmlns:a16="http://schemas.microsoft.com/office/drawing/2014/main" id="{8A3248F2-60D4-4FED-A11A-611D1B18EB78}"/>
              </a:ext>
            </a:extLst>
          </p:cNvPr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6692536" y="3863041"/>
            <a:ext cx="333895" cy="251926"/>
          </a:xfrm>
          <a:prstGeom prst="rect">
            <a:avLst/>
          </a:prstGeom>
        </p:spPr>
      </p:pic>
      <p:pic>
        <p:nvPicPr>
          <p:cNvPr id="103" name="Picture 102" descr="OP - Piezo.jpg">
            <a:extLst>
              <a:ext uri="{FF2B5EF4-FFF2-40B4-BE49-F238E27FC236}">
                <a16:creationId xmlns:a16="http://schemas.microsoft.com/office/drawing/2014/main" id="{556811D6-B6C1-43EF-BEA1-7834F5CEF3F3}"/>
              </a:ext>
            </a:extLst>
          </p:cNvPr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468532" y="3808312"/>
            <a:ext cx="355416" cy="301766"/>
          </a:xfrm>
          <a:prstGeom prst="rect">
            <a:avLst/>
          </a:prstGeom>
        </p:spPr>
      </p:pic>
      <p:pic>
        <p:nvPicPr>
          <p:cNvPr id="104" name="Picture 103" descr="OP - DC.jpg">
            <a:extLst>
              <a:ext uri="{FF2B5EF4-FFF2-40B4-BE49-F238E27FC236}">
                <a16:creationId xmlns:a16="http://schemas.microsoft.com/office/drawing/2014/main" id="{3A430333-AD4C-4878-B176-361AA1F68DCB}"/>
              </a:ext>
            </a:extLst>
          </p:cNvPr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8047898" y="3865436"/>
            <a:ext cx="229363" cy="26040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82662412-7A6A-4823-883D-A3155CA4406D}"/>
              </a:ext>
            </a:extLst>
          </p:cNvPr>
          <p:cNvPicPr/>
          <p:nvPr/>
        </p:nvPicPr>
        <p:blipFill>
          <a:blip r:embed="rId28"/>
          <a:srcRect/>
          <a:stretch>
            <a:fillRect/>
          </a:stretch>
        </p:blipFill>
        <p:spPr bwMode="auto">
          <a:xfrm rot="5400000">
            <a:off x="3476828" y="4648763"/>
            <a:ext cx="412845" cy="24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" name="Content Placeholder 5">
            <a:extLst>
              <a:ext uri="{FF2B5EF4-FFF2-40B4-BE49-F238E27FC236}">
                <a16:creationId xmlns:a16="http://schemas.microsoft.com/office/drawing/2014/main" id="{03ADEF44-0BDB-44C6-9966-C9113BF5A5C8}"/>
              </a:ext>
            </a:extLst>
          </p:cNvPr>
          <p:cNvSpPr txBox="1">
            <a:spLocks/>
          </p:cNvSpPr>
          <p:nvPr/>
        </p:nvSpPr>
        <p:spPr>
          <a:xfrm>
            <a:off x="3247273" y="4408986"/>
            <a:ext cx="5390163" cy="2613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Arduino Mega 2560                   Front View                 Top View                        Open View                Integrated Device Box            </a:t>
            </a:r>
            <a:endParaRPr lang="en-US" sz="800" u="sng" dirty="0"/>
          </a:p>
        </p:txBody>
      </p:sp>
      <p:pic>
        <p:nvPicPr>
          <p:cNvPr id="107" name="Picture 106" descr="Front.jpg">
            <a:extLst>
              <a:ext uri="{FF2B5EF4-FFF2-40B4-BE49-F238E27FC236}">
                <a16:creationId xmlns:a16="http://schemas.microsoft.com/office/drawing/2014/main" id="{77D1AA3E-EF6F-420A-B577-FF7954D772D1}"/>
              </a:ext>
            </a:extLst>
          </p:cNvPr>
          <p:cNvPicPr/>
          <p:nvPr/>
        </p:nvPicPr>
        <p:blipFill>
          <a:blip r:embed="rId29"/>
          <a:stretch>
            <a:fillRect/>
          </a:stretch>
        </p:blipFill>
        <p:spPr>
          <a:xfrm>
            <a:off x="4419845" y="4586106"/>
            <a:ext cx="866435" cy="1210009"/>
          </a:xfrm>
          <a:prstGeom prst="rect">
            <a:avLst/>
          </a:prstGeom>
        </p:spPr>
      </p:pic>
      <p:pic>
        <p:nvPicPr>
          <p:cNvPr id="108" name="Picture 107" descr="Top.jpg">
            <a:extLst>
              <a:ext uri="{FF2B5EF4-FFF2-40B4-BE49-F238E27FC236}">
                <a16:creationId xmlns:a16="http://schemas.microsoft.com/office/drawing/2014/main" id="{3B23E344-9DC5-4DE8-8309-B8965DBCD922}"/>
              </a:ext>
            </a:extLst>
          </p:cNvPr>
          <p:cNvPicPr/>
          <p:nvPr/>
        </p:nvPicPr>
        <p:blipFill>
          <a:blip r:embed="rId30"/>
          <a:stretch>
            <a:fillRect/>
          </a:stretch>
        </p:blipFill>
        <p:spPr>
          <a:xfrm>
            <a:off x="5368133" y="4996010"/>
            <a:ext cx="1054081" cy="796723"/>
          </a:xfrm>
          <a:prstGeom prst="rect">
            <a:avLst/>
          </a:prstGeom>
        </p:spPr>
      </p:pic>
      <p:pic>
        <p:nvPicPr>
          <p:cNvPr id="109" name="Picture 108" descr="Open.jpg">
            <a:extLst>
              <a:ext uri="{FF2B5EF4-FFF2-40B4-BE49-F238E27FC236}">
                <a16:creationId xmlns:a16="http://schemas.microsoft.com/office/drawing/2014/main" id="{C16A842D-89C4-422D-A41B-074522015328}"/>
              </a:ext>
            </a:extLst>
          </p:cNvPr>
          <p:cNvPicPr/>
          <p:nvPr/>
        </p:nvPicPr>
        <p:blipFill>
          <a:blip r:embed="rId31"/>
          <a:stretch>
            <a:fillRect/>
          </a:stretch>
        </p:blipFill>
        <p:spPr>
          <a:xfrm>
            <a:off x="6503537" y="4661446"/>
            <a:ext cx="930116" cy="1140715"/>
          </a:xfrm>
          <a:prstGeom prst="rect">
            <a:avLst/>
          </a:prstGeom>
        </p:spPr>
      </p:pic>
      <p:pic>
        <p:nvPicPr>
          <p:cNvPr id="110" name="Picture 109" descr="Inside.jpg">
            <a:extLst>
              <a:ext uri="{FF2B5EF4-FFF2-40B4-BE49-F238E27FC236}">
                <a16:creationId xmlns:a16="http://schemas.microsoft.com/office/drawing/2014/main" id="{7570BD36-DC56-4220-B735-30A1F227ACD0}"/>
              </a:ext>
            </a:extLst>
          </p:cNvPr>
          <p:cNvPicPr/>
          <p:nvPr/>
        </p:nvPicPr>
        <p:blipFill>
          <a:blip r:embed="rId32"/>
          <a:stretch>
            <a:fillRect/>
          </a:stretch>
        </p:blipFill>
        <p:spPr>
          <a:xfrm>
            <a:off x="7522177" y="5145430"/>
            <a:ext cx="1103083" cy="647578"/>
          </a:xfrm>
          <a:prstGeom prst="rect">
            <a:avLst/>
          </a:prstGeom>
        </p:spPr>
      </p:pic>
      <p:pic>
        <p:nvPicPr>
          <p:cNvPr id="111" name="Picture 110" descr="C:\Reddy\Harini Project\green-aluminum-can-recycle-symbol-vector-illustration-71523399.jpg">
            <a:extLst>
              <a:ext uri="{FF2B5EF4-FFF2-40B4-BE49-F238E27FC236}">
                <a16:creationId xmlns:a16="http://schemas.microsoft.com/office/drawing/2014/main" id="{85BD2CE6-237F-4F29-95BB-79C59F8F36C5}"/>
              </a:ext>
            </a:extLst>
          </p:cNvPr>
          <p:cNvPicPr/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132" y="939359"/>
            <a:ext cx="262451" cy="298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598C7674-291D-41A3-9804-821B2739E49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567" y="1328681"/>
            <a:ext cx="353582" cy="353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18B7A3-DD39-4C85-B46F-89979787238A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144" y="1761804"/>
            <a:ext cx="418165" cy="3895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30BAB2-CA1F-44A8-86DD-F611026B558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06" y="5016351"/>
            <a:ext cx="292909" cy="21968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8A469C11-E948-48F1-94D8-9C1C4802A1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59339" y="373908"/>
            <a:ext cx="309620" cy="284036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438CA38B-1C10-4F2B-9AA0-E27B32F746F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2099" y="378385"/>
            <a:ext cx="309620" cy="284036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E08B59D3-9A0D-4A58-8535-8266F7A310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7294" y="6281209"/>
            <a:ext cx="309620" cy="2840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B5B87B-FD22-4C7C-BCCF-7CF852EE5879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28" y="3353017"/>
            <a:ext cx="241428" cy="1726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25FB5D-AFE9-430A-B742-E6538DC5C09A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241" y="3323078"/>
            <a:ext cx="347630" cy="2730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A74F79-4382-40D4-AEFC-FC4572B147C8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078" y="543259"/>
            <a:ext cx="626728" cy="3016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563B71-5E64-469F-A320-3304E4C928C9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9563414" y="2140509"/>
            <a:ext cx="842564" cy="5674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92345CF-058F-408A-98B8-5512AB55258B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977" y="5849279"/>
            <a:ext cx="641748" cy="47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629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853</TotalTime>
  <Words>590</Words>
  <Application>Microsoft Office PowerPoint</Application>
  <PresentationFormat>Widescreen</PresentationFormat>
  <Paragraphs>93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Courier New</vt:lpstr>
      <vt:lpstr>Times New Roman</vt:lpstr>
      <vt:lpstr>Wingdings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NagendraPrakash Karri</dc:creator>
  <cp:lastModifiedBy>NagendraPrakash Karri</cp:lastModifiedBy>
  <cp:revision>83</cp:revision>
  <cp:lastPrinted>2018-06-07T08:21:22Z</cp:lastPrinted>
  <dcterms:created xsi:type="dcterms:W3CDTF">2018-06-07T01:38:05Z</dcterms:created>
  <dcterms:modified xsi:type="dcterms:W3CDTF">2018-06-08T18:32:23Z</dcterms:modified>
</cp:coreProperties>
</file>